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l" defTabSz="825500" rtl="0" fontAlgn="auto" latinLnBrk="0" hangingPunct="0">
      <a:lnSpc>
        <a:spcPct val="50000"/>
      </a:lnSpc>
      <a:spcBef>
        <a:spcPts val="510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photo of the lower portion of a bicycle wheel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photo of a bicycle chain on a gear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Close-up photo of bicycle gears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lose-up photo of a bicycle chain on a gear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view of a metal gear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5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kaggle.com" TargetMode="External"/><Relationship Id="rId3" Type="http://schemas.openxmlformats.org/officeDocument/2006/relationships/hyperlink" Target="http://wikipedia.org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_shot.jpg" descr="screen_shot.jp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38" name="Mini Project 1 - The Filmmak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 Project 1 - The Filmmakers</a:t>
            </a:r>
          </a:p>
        </p:txBody>
      </p:sp>
      <p:sp>
        <p:nvSpPr>
          <p:cNvPr id="139" name="Presented by Jason OHar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Presented by Jason OHara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 Wrangl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Wrangling Process</a:t>
            </a:r>
          </a:p>
        </p:txBody>
      </p:sp>
      <p:sp>
        <p:nvSpPr>
          <p:cNvPr id="189" name="For the UNESCO Dataset:…"/>
          <p:cNvSpPr txBox="1"/>
          <p:nvPr>
            <p:ph type="body" sz="half" idx="1"/>
          </p:nvPr>
        </p:nvSpPr>
        <p:spPr>
          <a:xfrm>
            <a:off x="1473200" y="3898900"/>
            <a:ext cx="21437600" cy="4932337"/>
          </a:xfrm>
          <a:prstGeom prst="rect">
            <a:avLst/>
          </a:prstGeom>
        </p:spPr>
        <p:txBody>
          <a:bodyPr anchor="t"/>
          <a:lstStyle/>
          <a:p>
            <a:pPr marL="615950" indent="-615950" defTabSz="800735">
              <a:lnSpc>
                <a:spcPct val="100000"/>
              </a:lnSpc>
              <a:spcBef>
                <a:spcPts val="4900"/>
              </a:spcBef>
              <a:buSzPct val="75000"/>
              <a:buChar char="•"/>
              <a:defRPr sz="4850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For the UNESCO Dataset:</a:t>
            </a:r>
          </a:p>
          <a:p>
            <a:pPr lvl="1" marL="1231900" indent="-615950" defTabSz="800735">
              <a:lnSpc>
                <a:spcPct val="100000"/>
              </a:lnSpc>
              <a:spcBef>
                <a:spcPts val="4900"/>
              </a:spcBef>
              <a:buSzPct val="75000"/>
              <a:buChar char="•"/>
              <a:defRPr sz="4850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Converted to Pandas DataFrame</a:t>
            </a:r>
          </a:p>
          <a:p>
            <a:pPr lvl="1" marL="1231900" indent="-615950" defTabSz="800735">
              <a:lnSpc>
                <a:spcPct val="100000"/>
              </a:lnSpc>
              <a:spcBef>
                <a:spcPts val="4900"/>
              </a:spcBef>
              <a:buSzPct val="75000"/>
              <a:buChar char="•"/>
              <a:defRPr sz="4850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Assumptions made before importing data</a:t>
            </a:r>
          </a:p>
          <a:p>
            <a:pPr lvl="1" marL="1231900" indent="-615950" defTabSz="800735">
              <a:lnSpc>
                <a:spcPct val="100000"/>
              </a:lnSpc>
              <a:spcBef>
                <a:spcPts val="4900"/>
              </a:spcBef>
              <a:buSzPct val="75000"/>
              <a:buChar char="•"/>
              <a:defRPr sz="4850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Used US average ticket sale price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unesco-before.png" descr="unesco-bef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885" y="4829730"/>
            <a:ext cx="23036230" cy="405654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Dataset Befor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Before</a:t>
            </a:r>
          </a:p>
        </p:txBody>
      </p:sp>
      <p:sp>
        <p:nvSpPr>
          <p:cNvPr id="193" name="Multiplication Sign"/>
          <p:cNvSpPr/>
          <p:nvPr/>
        </p:nvSpPr>
        <p:spPr>
          <a:xfrm>
            <a:off x="22204126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4" name="Line"/>
          <p:cNvSpPr/>
          <p:nvPr/>
        </p:nvSpPr>
        <p:spPr>
          <a:xfrm flipV="1">
            <a:off x="22550876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5" name="Multiplication Sign"/>
          <p:cNvSpPr/>
          <p:nvPr/>
        </p:nvSpPr>
        <p:spPr>
          <a:xfrm>
            <a:off x="18998955" y="3960414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9345705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7" name="Multiplication Sign"/>
          <p:cNvSpPr/>
          <p:nvPr/>
        </p:nvSpPr>
        <p:spPr>
          <a:xfrm>
            <a:off x="17938049" y="3960414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8284800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99" name="Multiplication Sign"/>
          <p:cNvSpPr/>
          <p:nvPr/>
        </p:nvSpPr>
        <p:spPr>
          <a:xfrm>
            <a:off x="16562142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0" name="Line"/>
          <p:cNvSpPr/>
          <p:nvPr/>
        </p:nvSpPr>
        <p:spPr>
          <a:xfrm flipV="1">
            <a:off x="16908893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1" name="Multiplication Sign"/>
          <p:cNvSpPr/>
          <p:nvPr/>
        </p:nvSpPr>
        <p:spPr>
          <a:xfrm>
            <a:off x="15186237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2" name="Line"/>
          <p:cNvSpPr/>
          <p:nvPr/>
        </p:nvSpPr>
        <p:spPr>
          <a:xfrm flipV="1">
            <a:off x="15532988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3" name="Multiplication Sign"/>
          <p:cNvSpPr/>
          <p:nvPr/>
        </p:nvSpPr>
        <p:spPr>
          <a:xfrm>
            <a:off x="13020833" y="3960414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4" name="Line"/>
          <p:cNvSpPr/>
          <p:nvPr/>
        </p:nvSpPr>
        <p:spPr>
          <a:xfrm flipV="1">
            <a:off x="13367584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5" name="Multiplication Sign"/>
          <p:cNvSpPr/>
          <p:nvPr/>
        </p:nvSpPr>
        <p:spPr>
          <a:xfrm>
            <a:off x="11583839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6" name="Line"/>
          <p:cNvSpPr/>
          <p:nvPr/>
        </p:nvSpPr>
        <p:spPr>
          <a:xfrm flipV="1">
            <a:off x="11930590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7" name="Multiplication Sign"/>
          <p:cNvSpPr/>
          <p:nvPr/>
        </p:nvSpPr>
        <p:spPr>
          <a:xfrm>
            <a:off x="10540429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8" name="Line"/>
          <p:cNvSpPr/>
          <p:nvPr/>
        </p:nvSpPr>
        <p:spPr>
          <a:xfrm flipV="1">
            <a:off x="10887180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09" name="Multiplication Sign"/>
          <p:cNvSpPr/>
          <p:nvPr/>
        </p:nvSpPr>
        <p:spPr>
          <a:xfrm>
            <a:off x="9164524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0" name="Line"/>
          <p:cNvSpPr/>
          <p:nvPr/>
        </p:nvSpPr>
        <p:spPr>
          <a:xfrm flipV="1">
            <a:off x="9511275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1" name="Multiplication Sign"/>
          <p:cNvSpPr/>
          <p:nvPr/>
        </p:nvSpPr>
        <p:spPr>
          <a:xfrm>
            <a:off x="7981440" y="4068850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2" name="Line"/>
          <p:cNvSpPr/>
          <p:nvPr/>
        </p:nvSpPr>
        <p:spPr>
          <a:xfrm flipV="1">
            <a:off x="8328191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3" name="Multiplication Sign"/>
          <p:cNvSpPr/>
          <p:nvPr/>
        </p:nvSpPr>
        <p:spPr>
          <a:xfrm>
            <a:off x="4690756" y="3960414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4" name="Line"/>
          <p:cNvSpPr/>
          <p:nvPr/>
        </p:nvSpPr>
        <p:spPr>
          <a:xfrm flipV="1">
            <a:off x="5037507" y="5046601"/>
            <a:ext cx="1" cy="3218642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ataset Aft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After</a:t>
            </a:r>
          </a:p>
        </p:txBody>
      </p:sp>
      <p:sp>
        <p:nvSpPr>
          <p:cNvPr id="217" name="Line"/>
          <p:cNvSpPr/>
          <p:nvPr/>
        </p:nvSpPr>
        <p:spPr>
          <a:xfrm>
            <a:off x="13465859" y="3857404"/>
            <a:ext cx="1" cy="2120862"/>
          </a:xfrm>
          <a:prstGeom prst="line">
            <a:avLst/>
          </a:pr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8" name="Line"/>
          <p:cNvSpPr/>
          <p:nvPr/>
        </p:nvSpPr>
        <p:spPr>
          <a:xfrm>
            <a:off x="11130742" y="3973560"/>
            <a:ext cx="541066" cy="2004368"/>
          </a:xfrm>
          <a:prstGeom prst="line">
            <a:avLst/>
          </a:pr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19" name="Merging…"/>
          <p:cNvSpPr txBox="1"/>
          <p:nvPr/>
        </p:nvSpPr>
        <p:spPr>
          <a:xfrm>
            <a:off x="12549934" y="2327015"/>
            <a:ext cx="183184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Merging</a:t>
            </a:r>
          </a:p>
          <a:p>
            <a:pPr algn="ctr">
              <a:spcBef>
                <a:spcPts val="2000"/>
              </a:spcBef>
              <a:defRPr sz="3000"/>
            </a:pPr>
            <a:r>
              <a:t>Avg Ticket</a:t>
            </a:r>
          </a:p>
          <a:p>
            <a:pPr algn="ctr">
              <a:spcBef>
                <a:spcPts val="2000"/>
              </a:spcBef>
              <a:defRPr sz="3000"/>
            </a:pPr>
            <a:r>
              <a:t>Sale Price</a:t>
            </a:r>
          </a:p>
        </p:txBody>
      </p:sp>
      <p:sp>
        <p:nvSpPr>
          <p:cNvPr id="220" name="Using Year…"/>
          <p:cNvSpPr txBox="1"/>
          <p:nvPr/>
        </p:nvSpPr>
        <p:spPr>
          <a:xfrm>
            <a:off x="9979361" y="2687234"/>
            <a:ext cx="2302765" cy="1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Using Year</a:t>
            </a:r>
          </a:p>
          <a:p>
            <a:pPr algn="ctr">
              <a:spcBef>
                <a:spcPts val="2000"/>
              </a:spcBef>
              <a:defRPr sz="3000"/>
            </a:pPr>
            <a:r>
              <a:t>As Reference</a:t>
            </a:r>
          </a:p>
        </p:txBody>
      </p:sp>
      <p:pic>
        <p:nvPicPr>
          <p:cNvPr id="221" name="unesco-after.png" descr="unesco-af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2826" y="6153986"/>
            <a:ext cx="4138349" cy="4959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ex_machina.jpeg" descr="ex_machina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224" name="Feature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eature Engineer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Process</a:t>
            </a:r>
          </a:p>
        </p:txBody>
      </p:sp>
      <p:sp>
        <p:nvSpPr>
          <p:cNvPr id="227" name="Used ‘Year’ to merge Unesco Dataset into the Kaggle Datas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>
              <a:lnSpc>
                <a:spcPct val="100000"/>
              </a:lnSpc>
              <a:buSzPct val="75000"/>
              <a:buChar char="•"/>
            </a:pPr>
            <a:r>
              <a:t>Used ‘Year’ to merge Unesco Dataset into the Kaggle Dataset</a:t>
            </a:r>
          </a:p>
          <a:p>
            <a:pPr lvl="1">
              <a:lnSpc>
                <a:spcPct val="100000"/>
              </a:lnSpc>
              <a:buSzPct val="75000"/>
              <a:buChar char="•"/>
            </a:pPr>
            <a:r>
              <a:t>Created new column to determine value for # of tickets sold</a:t>
            </a:r>
          </a:p>
          <a:p>
            <a:pPr lvl="1">
              <a:lnSpc>
                <a:spcPct val="100000"/>
              </a:lnSpc>
              <a:buSzPct val="75000"/>
              <a:buChar char="•"/>
            </a:pPr>
            <a:r>
              <a:t>Used tickets_sold to help determine which genres would be the most-likely to make money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Feature Engineer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 Engineering Process</a:t>
            </a:r>
          </a:p>
        </p:txBody>
      </p:sp>
      <p:sp>
        <p:nvSpPr>
          <p:cNvPr id="230" name="Using the Mean, looked for comparisons between ‘Main_Genre’ and the follow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1" marL="1193800" indent="-596900" defTabSz="775969">
              <a:lnSpc>
                <a:spcPct val="100000"/>
              </a:lnSpc>
              <a:spcBef>
                <a:spcPts val="1800"/>
              </a:spcBef>
              <a:buSzPct val="75000"/>
              <a:buChar char="•"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Using the Mean, looked for comparisons between ‘Main_Genre’ and the following:</a:t>
            </a:r>
          </a:p>
          <a:p>
            <a:pPr lvl="2" marL="1790700" indent="-596900" defTabSz="775969">
              <a:lnSpc>
                <a:spcPct val="100000"/>
              </a:lnSpc>
              <a:spcBef>
                <a:spcPts val="1800"/>
              </a:spcBef>
              <a:buSzPct val="75000"/>
              <a:buChar char="•"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IMDb_Rating</a:t>
            </a:r>
          </a:p>
          <a:p>
            <a:pPr lvl="2" marL="1790700" indent="-596900" defTabSz="775969">
              <a:lnSpc>
                <a:spcPct val="100000"/>
              </a:lnSpc>
              <a:spcBef>
                <a:spcPts val="1800"/>
              </a:spcBef>
              <a:buSzPct val="75000"/>
              <a:buChar char="•"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Meta_Score</a:t>
            </a:r>
          </a:p>
          <a:p>
            <a:pPr lvl="2" marL="1790700" indent="-596900" defTabSz="775969">
              <a:lnSpc>
                <a:spcPct val="100000"/>
              </a:lnSpc>
              <a:spcBef>
                <a:spcPts val="1800"/>
              </a:spcBef>
              <a:buSzPct val="75000"/>
              <a:buChar char="•"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Tickets_Sold</a:t>
            </a:r>
          </a:p>
          <a:p>
            <a:pPr lvl="2" marL="1790700" indent="-596900" defTabSz="775969">
              <a:lnSpc>
                <a:spcPct val="100000"/>
              </a:lnSpc>
              <a:spcBef>
                <a:spcPts val="1800"/>
              </a:spcBef>
              <a:buSzPct val="75000"/>
              <a:buChar char="•"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No_of_Votes</a:t>
            </a:r>
          </a:p>
          <a:p>
            <a:pPr lvl="2" marL="0" indent="0" defTabSz="775969">
              <a:lnSpc>
                <a:spcPct val="100000"/>
              </a:lnSpc>
              <a:spcBef>
                <a:spcPts val="1800"/>
              </a:spcBef>
              <a:buSzTx/>
              <a:buNone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</a:p>
          <a:p>
            <a:pPr lvl="2" marL="0" indent="0" defTabSz="775969">
              <a:lnSpc>
                <a:spcPct val="100000"/>
              </a:lnSpc>
              <a:spcBef>
                <a:spcPts val="1800"/>
              </a:spcBef>
              <a:buSzTx/>
              <a:buNone/>
              <a:defRPr sz="4700">
                <a:effectLst>
                  <a:outerShdw sx="100000" sy="100000" kx="0" ky="0" algn="b" rotWithShape="0" blurRad="47752" dist="35814" dir="5400000">
                    <a:srgbClr val="000000"/>
                  </a:outerShdw>
                </a:effectLst>
              </a:defRPr>
            </a:pPr>
            <a:r>
              <a:t>** Using the median to account for outliers did not significantly change the outcome**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DB_Rating.png" descr="IMDB_Rat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1729" y="948378"/>
            <a:ext cx="6700543" cy="590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Meta_Score.png" descr="Meta_Sco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88224" y="984324"/>
            <a:ext cx="6665595" cy="5830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No_of_Votes.png" descr="No_of_Vot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2500" y="7268045"/>
            <a:ext cx="6798998" cy="5830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Tickets_Sold.png" descr="Tickets_Sol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80964" y="7295324"/>
            <a:ext cx="6480117" cy="583096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IMDb = Western"/>
          <p:cNvSpPr txBox="1"/>
          <p:nvPr/>
        </p:nvSpPr>
        <p:spPr>
          <a:xfrm>
            <a:off x="1972181" y="3584224"/>
            <a:ext cx="457962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IMDb = Western</a:t>
            </a:r>
          </a:p>
        </p:txBody>
      </p:sp>
      <p:sp>
        <p:nvSpPr>
          <p:cNvPr id="237" name="Meta Scr = Film-Noir"/>
          <p:cNvSpPr txBox="1"/>
          <p:nvPr/>
        </p:nvSpPr>
        <p:spPr>
          <a:xfrm>
            <a:off x="1972181" y="5485014"/>
            <a:ext cx="5780406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Meta Scr = Film-Noir</a:t>
            </a:r>
          </a:p>
        </p:txBody>
      </p:sp>
      <p:sp>
        <p:nvSpPr>
          <p:cNvPr id="238" name="Votes = Action"/>
          <p:cNvSpPr txBox="1"/>
          <p:nvPr/>
        </p:nvSpPr>
        <p:spPr>
          <a:xfrm>
            <a:off x="1972181" y="7385804"/>
            <a:ext cx="4095116" cy="84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Votes = Action</a:t>
            </a:r>
          </a:p>
        </p:txBody>
      </p:sp>
      <p:sp>
        <p:nvSpPr>
          <p:cNvPr id="239" name="Tickets = Family"/>
          <p:cNvSpPr txBox="1"/>
          <p:nvPr/>
        </p:nvSpPr>
        <p:spPr>
          <a:xfrm>
            <a:off x="1972181" y="9286594"/>
            <a:ext cx="453263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Tickets = Family</a:t>
            </a:r>
          </a:p>
        </p:txBody>
      </p:sp>
      <p:sp>
        <p:nvSpPr>
          <p:cNvPr id="240" name="Line"/>
          <p:cNvSpPr/>
          <p:nvPr/>
        </p:nvSpPr>
        <p:spPr>
          <a:xfrm flipV="1">
            <a:off x="6711441" y="3007303"/>
            <a:ext cx="8174662" cy="1099674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41" name="Line"/>
          <p:cNvSpPr/>
          <p:nvPr/>
        </p:nvSpPr>
        <p:spPr>
          <a:xfrm flipV="1">
            <a:off x="7803921" y="3768974"/>
            <a:ext cx="12527217" cy="2174699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42" name="Line"/>
          <p:cNvSpPr/>
          <p:nvPr/>
        </p:nvSpPr>
        <p:spPr>
          <a:xfrm>
            <a:off x="6625651" y="7923992"/>
            <a:ext cx="3256043" cy="679140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43" name="Line"/>
          <p:cNvSpPr/>
          <p:nvPr/>
        </p:nvSpPr>
        <p:spPr>
          <a:xfrm>
            <a:off x="6625652" y="9765141"/>
            <a:ext cx="13211162" cy="1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tickets.png" descr="ticke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31" y="7259954"/>
            <a:ext cx="6637982" cy="5901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votes.png" descr="vo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3009" y="7295324"/>
            <a:ext cx="6637983" cy="5830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meta.png" descr="me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98046" y="961833"/>
            <a:ext cx="6445953" cy="5830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db.png" descr="imd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70220" y="961833"/>
            <a:ext cx="6443559" cy="583096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IMDb = Western"/>
          <p:cNvSpPr txBox="1"/>
          <p:nvPr/>
        </p:nvSpPr>
        <p:spPr>
          <a:xfrm>
            <a:off x="1972181" y="3584224"/>
            <a:ext cx="457962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IMDb = Western</a:t>
            </a:r>
          </a:p>
        </p:txBody>
      </p:sp>
      <p:sp>
        <p:nvSpPr>
          <p:cNvPr id="250" name="Meta Scr = Film-Noir"/>
          <p:cNvSpPr txBox="1"/>
          <p:nvPr/>
        </p:nvSpPr>
        <p:spPr>
          <a:xfrm>
            <a:off x="1972181" y="5485014"/>
            <a:ext cx="5780406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Meta Scr = Film-Noir</a:t>
            </a:r>
          </a:p>
        </p:txBody>
      </p:sp>
      <p:sp>
        <p:nvSpPr>
          <p:cNvPr id="251" name="Votes = Action"/>
          <p:cNvSpPr txBox="1"/>
          <p:nvPr/>
        </p:nvSpPr>
        <p:spPr>
          <a:xfrm>
            <a:off x="1972181" y="7385804"/>
            <a:ext cx="4095116" cy="84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Votes = Action</a:t>
            </a:r>
          </a:p>
        </p:txBody>
      </p:sp>
      <p:sp>
        <p:nvSpPr>
          <p:cNvPr id="252" name="Tickets = Family"/>
          <p:cNvSpPr txBox="1"/>
          <p:nvPr/>
        </p:nvSpPr>
        <p:spPr>
          <a:xfrm>
            <a:off x="1972181" y="9286594"/>
            <a:ext cx="453263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Tickets = Family</a:t>
            </a:r>
          </a:p>
        </p:txBody>
      </p:sp>
      <p:sp>
        <p:nvSpPr>
          <p:cNvPr id="253" name="Line"/>
          <p:cNvSpPr/>
          <p:nvPr/>
        </p:nvSpPr>
        <p:spPr>
          <a:xfrm flipV="1">
            <a:off x="6711441" y="3007303"/>
            <a:ext cx="8174662" cy="1099674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54" name="Line"/>
          <p:cNvSpPr/>
          <p:nvPr/>
        </p:nvSpPr>
        <p:spPr>
          <a:xfrm flipV="1">
            <a:off x="7803921" y="3768974"/>
            <a:ext cx="12527217" cy="2174699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55" name="Line"/>
          <p:cNvSpPr/>
          <p:nvPr/>
        </p:nvSpPr>
        <p:spPr>
          <a:xfrm>
            <a:off x="6625651" y="7923992"/>
            <a:ext cx="3256043" cy="679140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256" name="Line"/>
          <p:cNvSpPr/>
          <p:nvPr/>
        </p:nvSpPr>
        <p:spPr>
          <a:xfrm>
            <a:off x="6625652" y="9765141"/>
            <a:ext cx="13211162" cy="1"/>
          </a:xfrm>
          <a:prstGeom prst="line">
            <a:avLst/>
          </a:prstGeom>
          <a:ln w="889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matrix.jpeg" descr="matrix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259" name="Summary &amp; 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&amp; 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no_country_for_old_men.jpeg" descr="no_country_for_old_men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262" name="Best Bet for Positive Reviews"/>
          <p:cNvSpPr txBox="1"/>
          <p:nvPr>
            <p:ph type="title"/>
          </p:nvPr>
        </p:nvSpPr>
        <p:spPr>
          <a:xfrm>
            <a:off x="1473200" y="1139200"/>
            <a:ext cx="9639300" cy="1315624"/>
          </a:xfrm>
          <a:prstGeom prst="rect">
            <a:avLst/>
          </a:prstGeom>
        </p:spPr>
        <p:txBody>
          <a:bodyPr/>
          <a:lstStyle>
            <a:lvl1pPr defTabSz="660400">
              <a:defRPr sz="592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lvl1pPr>
          </a:lstStyle>
          <a:p>
            <a:pPr/>
            <a:r>
              <a:t>Best Bet for Positive Reviews</a:t>
            </a:r>
          </a:p>
        </p:txBody>
      </p:sp>
      <p:sp>
        <p:nvSpPr>
          <p:cNvPr id="263" name="A Neo Western…"/>
          <p:cNvSpPr txBox="1"/>
          <p:nvPr>
            <p:ph type="body" sz="half" idx="1"/>
          </p:nvPr>
        </p:nvSpPr>
        <p:spPr>
          <a:xfrm>
            <a:off x="1473200" y="3345787"/>
            <a:ext cx="9639300" cy="8465213"/>
          </a:xfrm>
          <a:prstGeom prst="rect">
            <a:avLst/>
          </a:prstGeom>
        </p:spPr>
        <p:txBody>
          <a:bodyPr/>
          <a:lstStyle/>
          <a:p>
            <a:pPr marL="736600" indent="-736600">
              <a:buSzPct val="75000"/>
              <a:buChar char="•"/>
              <a:defRPr>
                <a:solidFill>
                  <a:schemeClr val="accent2"/>
                </a:solidFill>
              </a:defRPr>
            </a:pPr>
            <a:r>
              <a:t>A Neo Western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</a:pPr>
            <a:r>
              <a:t>Combines the best of both IMDb &amp; Meta Score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  <a:defRPr>
                <a:solidFill>
                  <a:schemeClr val="accent5"/>
                </a:solidFill>
              </a:defRPr>
            </a:pPr>
            <a:r>
              <a:t>Avoid Action, Family &amp; Thrillers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scar_statue.jpeg" descr="oscar_statue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142" name="Stakeholder Problem"/>
          <p:cNvSpPr txBox="1"/>
          <p:nvPr>
            <p:ph type="title"/>
          </p:nvPr>
        </p:nvSpPr>
        <p:spPr>
          <a:xfrm>
            <a:off x="1473200" y="1139200"/>
            <a:ext cx="9639300" cy="1315624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/>
            <a:r>
              <a:t>Stakeholder Problem</a:t>
            </a:r>
          </a:p>
        </p:txBody>
      </p:sp>
      <p:sp>
        <p:nvSpPr>
          <p:cNvPr id="143" name="First Feature Film…"/>
          <p:cNvSpPr txBox="1"/>
          <p:nvPr>
            <p:ph type="body" sz="half" idx="1"/>
          </p:nvPr>
        </p:nvSpPr>
        <p:spPr>
          <a:xfrm>
            <a:off x="1473200" y="3345787"/>
            <a:ext cx="9639300" cy="8465213"/>
          </a:xfrm>
          <a:prstGeom prst="rect">
            <a:avLst/>
          </a:prstGeom>
        </p:spPr>
        <p:txBody>
          <a:bodyPr/>
          <a:lstStyle/>
          <a:p>
            <a:pPr marL="685037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First Feature Film</a:t>
            </a:r>
          </a:p>
          <a:p>
            <a:pPr defTabSz="767715"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</a:p>
          <a:p>
            <a:pPr marL="685037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Priorities:</a:t>
            </a:r>
          </a:p>
          <a:p>
            <a:pPr lvl="1" marL="1275588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Attract Potential Investors</a:t>
            </a:r>
          </a:p>
          <a:p>
            <a:pPr lvl="1" marL="1275588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Appeal to Wide Audience</a:t>
            </a:r>
          </a:p>
          <a:p>
            <a:pPr lvl="1" marL="1275588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Make Money</a:t>
            </a:r>
          </a:p>
          <a:p>
            <a:pPr marL="685037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</a:p>
          <a:p>
            <a:pPr marL="685037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Question:</a:t>
            </a:r>
          </a:p>
          <a:p>
            <a:pPr lvl="1" marL="1275588" indent="-685037" defTabSz="767715">
              <a:buSzPct val="75000"/>
              <a:buChar char="•"/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What Genre Would Be the ‘Safest’ To Pursue?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home_alone.jpeg" descr="home_alone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1"/>
          </a:xfrm>
          <a:prstGeom prst="rect">
            <a:avLst/>
          </a:prstGeom>
        </p:spPr>
      </p:pic>
      <p:sp>
        <p:nvSpPr>
          <p:cNvPr id="266" name="Best Bet to Make Money"/>
          <p:cNvSpPr txBox="1"/>
          <p:nvPr>
            <p:ph type="title"/>
          </p:nvPr>
        </p:nvSpPr>
        <p:spPr>
          <a:xfrm>
            <a:off x="1473200" y="1139200"/>
            <a:ext cx="9639300" cy="1315624"/>
          </a:xfrm>
          <a:prstGeom prst="rect">
            <a:avLst/>
          </a:prstGeom>
        </p:spPr>
        <p:txBody>
          <a:bodyPr/>
          <a:lstStyle>
            <a:lvl1pPr defTabSz="784225">
              <a:defRPr sz="7029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/>
            <a:r>
              <a:t>Best Bet to Make Money</a:t>
            </a:r>
          </a:p>
        </p:txBody>
      </p:sp>
      <p:sp>
        <p:nvSpPr>
          <p:cNvPr id="267" name="A Family Film…"/>
          <p:cNvSpPr txBox="1"/>
          <p:nvPr>
            <p:ph type="body" sz="half" idx="1"/>
          </p:nvPr>
        </p:nvSpPr>
        <p:spPr>
          <a:xfrm>
            <a:off x="1473200" y="3345787"/>
            <a:ext cx="9639300" cy="8465213"/>
          </a:xfrm>
          <a:prstGeom prst="rect">
            <a:avLst/>
          </a:prstGeom>
        </p:spPr>
        <p:txBody>
          <a:bodyPr/>
          <a:lstStyle/>
          <a:p>
            <a:pPr marL="736600" indent="-736600">
              <a:buSzPct val="75000"/>
              <a:buChar char="•"/>
              <a:defRPr>
                <a:solidFill>
                  <a:schemeClr val="accent2"/>
                </a:solidFill>
              </a:defRPr>
            </a:pPr>
            <a:r>
              <a:t>A Family Film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</a:pPr>
            <a:r>
              <a:t>Higher Number of Tickets Sold = More Opportunity to Make Money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  <a:defRPr>
                <a:solidFill>
                  <a:schemeClr val="accent5"/>
                </a:solidFill>
              </a:defRPr>
            </a:pPr>
            <a:r>
              <a:t>Avoid Comedy, Crime, Drama &amp; Westerns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everything_everywhere.jpeg" descr="everything_everywhere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9400" y="901700"/>
            <a:ext cx="9906000" cy="11912600"/>
          </a:xfrm>
          <a:prstGeom prst="rect">
            <a:avLst/>
          </a:prstGeom>
        </p:spPr>
      </p:pic>
      <p:sp>
        <p:nvSpPr>
          <p:cNvPr id="270" name="Best Bet to Create Buzz"/>
          <p:cNvSpPr txBox="1"/>
          <p:nvPr>
            <p:ph type="title"/>
          </p:nvPr>
        </p:nvSpPr>
        <p:spPr>
          <a:xfrm>
            <a:off x="1473200" y="1139200"/>
            <a:ext cx="9639300" cy="1315624"/>
          </a:xfrm>
          <a:prstGeom prst="rect">
            <a:avLst/>
          </a:prstGeom>
        </p:spPr>
        <p:txBody>
          <a:bodyPr/>
          <a:lstStyle>
            <a:lvl1pPr defTabSz="800735">
              <a:defRPr sz="7178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lvl1pPr>
          </a:lstStyle>
          <a:p>
            <a:pPr/>
            <a:r>
              <a:t>Best Bet to Create Buzz</a:t>
            </a:r>
          </a:p>
        </p:txBody>
      </p:sp>
      <p:sp>
        <p:nvSpPr>
          <p:cNvPr id="271" name="An Action Film…"/>
          <p:cNvSpPr txBox="1"/>
          <p:nvPr>
            <p:ph type="body" sz="half" idx="1"/>
          </p:nvPr>
        </p:nvSpPr>
        <p:spPr>
          <a:xfrm>
            <a:off x="1473200" y="3345787"/>
            <a:ext cx="9639300" cy="8465213"/>
          </a:xfrm>
          <a:prstGeom prst="rect">
            <a:avLst/>
          </a:prstGeom>
        </p:spPr>
        <p:txBody>
          <a:bodyPr/>
          <a:lstStyle/>
          <a:p>
            <a:pPr marL="736600" indent="-736600">
              <a:buSzPct val="75000"/>
              <a:buChar char="•"/>
              <a:defRPr>
                <a:solidFill>
                  <a:schemeClr val="accent2"/>
                </a:solidFill>
              </a:defRPr>
            </a:pPr>
            <a:r>
              <a:t>An Action Film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</a:pPr>
            <a:r>
              <a:t>Most Reviewed = Most Vocal (All Press is Good Press)</a:t>
            </a:r>
          </a:p>
          <a:p>
            <a:pPr marL="736600" indent="-736600">
              <a:buSzPct val="75000"/>
              <a:buChar char="•"/>
            </a:pPr>
          </a:p>
          <a:p>
            <a:pPr marL="736600" indent="-736600">
              <a:buSzPct val="75000"/>
              <a:buChar char="•"/>
              <a:defRPr>
                <a:solidFill>
                  <a:schemeClr val="accent5"/>
                </a:solidFill>
              </a:defRPr>
            </a:pPr>
            <a:r>
              <a:t>Avoid Thrillers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Next Steps / Lessons Lear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 / Lessons Learned</a:t>
            </a:r>
          </a:p>
        </p:txBody>
      </p:sp>
      <p:sp>
        <p:nvSpPr>
          <p:cNvPr id="274" name="Expand Dataset…"/>
          <p:cNvSpPr txBox="1"/>
          <p:nvPr>
            <p:ph type="body" idx="1"/>
          </p:nvPr>
        </p:nvSpPr>
        <p:spPr>
          <a:xfrm>
            <a:off x="1473200" y="3898900"/>
            <a:ext cx="21437600" cy="8676995"/>
          </a:xfrm>
          <a:prstGeom prst="rect">
            <a:avLst/>
          </a:prstGeom>
        </p:spPr>
        <p:txBody>
          <a:bodyPr anchor="t"/>
          <a:lstStyle/>
          <a:p>
            <a:pPr marL="3302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b="1"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Expand Dataset</a:t>
            </a: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Not a big enough range</a:t>
            </a: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These are the “Top” 1000, so data is already skewed</a:t>
            </a:r>
          </a:p>
          <a:p>
            <a:pPr lvl="1" marL="0" indent="0" defTabSz="429259">
              <a:lnSpc>
                <a:spcPct val="100000"/>
              </a:lnSpc>
              <a:spcBef>
                <a:spcPts val="1000"/>
              </a:spcBef>
              <a:buSzTx/>
              <a:buNone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</a:p>
          <a:p>
            <a:pPr marL="3302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b="1"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Explore Using Machine Learning</a:t>
            </a: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Better results for this type of exploration</a:t>
            </a: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Would provide more probabilistic outcomes vs stopping at EDA</a:t>
            </a: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Goal would be to achieve a “score” for each genre, based on a combination of the features: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IMDb Rating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Meta Score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Tickets Sold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Gross Sales (Accounting for Inflation)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Number of Reviews</a:t>
            </a:r>
          </a:p>
          <a:p>
            <a:pPr lvl="2" marL="0" indent="0" defTabSz="429259">
              <a:lnSpc>
                <a:spcPct val="100000"/>
              </a:lnSpc>
              <a:spcBef>
                <a:spcPts val="1000"/>
              </a:spcBef>
              <a:buSzTx/>
              <a:buNone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</a:p>
          <a:p>
            <a:pPr lvl="1" marL="6604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b="1"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Don’t Mess Around Too Much!</a:t>
            </a:r>
          </a:p>
          <a:p>
            <a:pPr lvl="2" marL="990600" indent="-330200" defTabSz="429259">
              <a:lnSpc>
                <a:spcPct val="100000"/>
              </a:lnSpc>
              <a:spcBef>
                <a:spcPts val="1000"/>
              </a:spcBef>
              <a:buSzPct val="75000"/>
              <a:buChar char="•"/>
              <a:defRPr sz="2600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pPr>
            <a:r>
              <a:t>Altering the Dataframe too much down the line can mess you up!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to_be_continued.jpeg" descr="to_be_continu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086" y="-78337"/>
            <a:ext cx="24618172" cy="13872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the_ring.jpeg" descr="the_ring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05134" y="901699"/>
            <a:ext cx="9906001" cy="11912601"/>
          </a:xfrm>
          <a:prstGeom prst="rect">
            <a:avLst/>
          </a:prstGeom>
        </p:spPr>
      </p:pic>
      <p:sp>
        <p:nvSpPr>
          <p:cNvPr id="146" name="Data Science Problem"/>
          <p:cNvSpPr txBox="1"/>
          <p:nvPr>
            <p:ph type="title"/>
          </p:nvPr>
        </p:nvSpPr>
        <p:spPr>
          <a:xfrm>
            <a:off x="13355094" y="1204485"/>
            <a:ext cx="9639301" cy="1315624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/>
            <a:r>
              <a:t>Data Science Problem</a:t>
            </a:r>
          </a:p>
        </p:txBody>
      </p:sp>
      <p:sp>
        <p:nvSpPr>
          <p:cNvPr id="147" name="Film Ratings as Predictor…"/>
          <p:cNvSpPr txBox="1"/>
          <p:nvPr>
            <p:ph type="body" sz="half" idx="1"/>
          </p:nvPr>
        </p:nvSpPr>
        <p:spPr>
          <a:xfrm>
            <a:off x="13355094" y="3574285"/>
            <a:ext cx="9639301" cy="8465214"/>
          </a:xfrm>
          <a:prstGeom prst="rect">
            <a:avLst/>
          </a:prstGeom>
        </p:spPr>
        <p:txBody>
          <a:bodyPr/>
          <a:lstStyle/>
          <a:p>
            <a:pPr marL="7071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Film Ratings as Predictor</a:t>
            </a:r>
          </a:p>
          <a:p>
            <a:pPr lvl="1" marL="13167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Used as Investor Benchmark</a:t>
            </a:r>
          </a:p>
          <a:p>
            <a:pPr lvl="1" marL="13167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Moviegoer Uses, Too</a:t>
            </a:r>
          </a:p>
          <a:p>
            <a:pPr defTabSz="792479"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</a:p>
          <a:p>
            <a:pPr marL="7071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Is It a SMART Goal?</a:t>
            </a:r>
          </a:p>
          <a:p>
            <a:pPr lvl="1" marL="13167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Yes.</a:t>
            </a:r>
          </a:p>
          <a:p>
            <a:pPr marL="7071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</a:p>
          <a:p>
            <a:pPr marL="707136" indent="-707136" defTabSz="792479">
              <a:buSzPct val="75000"/>
              <a:buChar char="•"/>
              <a:defRPr sz="5568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We Agreed to 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dune.jpeg" descr="dune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ummary of Data Us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 of Data Used</a:t>
            </a:r>
          </a:p>
        </p:txBody>
      </p:sp>
      <p:sp>
        <p:nvSpPr>
          <p:cNvPr id="152" name="kaggle.com IMDb Top 1000 Films Dataset, cs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975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rPr u="sng">
                <a:hlinkClick r:id="rId2" invalidUrl="" action="" tgtFrame="" tooltip="" history="1" highlightClick="0" endSnd="0"/>
              </a:rPr>
              <a:t>kaggle.com</a:t>
            </a:r>
            <a:r>
              <a:t> IMDb Top 1000 Films Dataset, csv</a:t>
            </a:r>
          </a:p>
          <a:p>
            <a:pPr lvl="1" marL="107950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Top 3 Sites - Rotten Tomatoes, Letterboxd, IMDb</a:t>
            </a:r>
          </a:p>
          <a:p>
            <a:pPr lvl="1" marL="107950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IMDb = Zero cost through Kaggle</a:t>
            </a:r>
          </a:p>
          <a:p>
            <a:pPr lvl="1" marL="107950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Right-sized &amp; easy to work with</a:t>
            </a:r>
          </a:p>
          <a:p>
            <a:pPr marL="53975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rPr u="sng">
                <a:hlinkClick r:id="rId3" invalidUrl="" action="" tgtFrame="" tooltip="" history="1" highlightClick="0" endSnd="0"/>
              </a:rPr>
              <a:t>wikipedia.org</a:t>
            </a:r>
            <a:r>
              <a:t> Unesco Institute for Statistics - Average Ticket Price</a:t>
            </a:r>
          </a:p>
          <a:p>
            <a:pPr lvl="1" marL="1079500" indent="-539750" defTabSz="701675">
              <a:lnSpc>
                <a:spcPct val="100000"/>
              </a:lnSpc>
              <a:spcBef>
                <a:spcPts val="4300"/>
              </a:spcBef>
              <a:buSzPct val="75000"/>
              <a:buChar char="•"/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Assumptions - US prices only; Where null, averaged between prior year and year following; Where null at start or end of data, used % increase/decrease for year(s) prior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the_harder_they_fall.jpeg" descr="the_harder_they_fall.jpe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55" name="Data Wrang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Wrangling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ata Wrangling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Wrangling Process</a:t>
            </a:r>
          </a:p>
        </p:txBody>
      </p:sp>
      <p:sp>
        <p:nvSpPr>
          <p:cNvPr id="158" name="For the KAGGLE Datase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355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For the KAGGLE Dataset:</a:t>
            </a:r>
          </a:p>
          <a:p>
            <a:pPr lvl="1" marL="92710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Converted to Pandas DataFrame</a:t>
            </a:r>
          </a:p>
          <a:p>
            <a:pPr lvl="1" marL="92710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Isolated main_genre</a:t>
            </a:r>
          </a:p>
          <a:p>
            <a:pPr lvl="1" marL="92710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Dropped unnecessary columns and null-value rows</a:t>
            </a:r>
          </a:p>
          <a:p>
            <a:pPr lvl="2" marL="139065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Retained columns needed for analysis</a:t>
            </a:r>
          </a:p>
          <a:p>
            <a:pPr lvl="2" marL="139065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Nulls were in the 16% (‘Meta_score’) and 17% (‘Gross’) range, respectively. Typically too high to drop.</a:t>
            </a:r>
          </a:p>
          <a:p>
            <a:pPr lvl="2" marL="1390650" indent="-463550" defTabSz="602615">
              <a:lnSpc>
                <a:spcPct val="100000"/>
              </a:lnSpc>
              <a:spcBef>
                <a:spcPts val="3700"/>
              </a:spcBef>
              <a:buSzPct val="75000"/>
              <a:buChar char="•"/>
              <a:defRPr sz="3650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Opted to replace ‘Meta_score’ nulls with mean and drop the ‘Gross’ nulls. Predictive Imputation for ‘Gross’ in the Future?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efore.png" descr="befo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997" y="4303335"/>
            <a:ext cx="22994006" cy="906106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Dataset Befor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Before</a:t>
            </a:r>
          </a:p>
        </p:txBody>
      </p:sp>
      <p:sp>
        <p:nvSpPr>
          <p:cNvPr id="162" name="Multiplication Sign"/>
          <p:cNvSpPr/>
          <p:nvPr/>
        </p:nvSpPr>
        <p:spPr>
          <a:xfrm>
            <a:off x="3800352" y="3370148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3" name="Multiplication Sign"/>
          <p:cNvSpPr/>
          <p:nvPr/>
        </p:nvSpPr>
        <p:spPr>
          <a:xfrm>
            <a:off x="8732302" y="3370148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4" name="Multiplication Sign"/>
          <p:cNvSpPr/>
          <p:nvPr/>
        </p:nvSpPr>
        <p:spPr>
          <a:xfrm>
            <a:off x="13357628" y="3370148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5" name="Multiplication Sign"/>
          <p:cNvSpPr/>
          <p:nvPr/>
        </p:nvSpPr>
        <p:spPr>
          <a:xfrm>
            <a:off x="15984633" y="3370148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6" name="Multiplication Sign"/>
          <p:cNvSpPr/>
          <p:nvPr/>
        </p:nvSpPr>
        <p:spPr>
          <a:xfrm>
            <a:off x="17152191" y="3370148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7" name="Multiplication Sign"/>
          <p:cNvSpPr/>
          <p:nvPr/>
        </p:nvSpPr>
        <p:spPr>
          <a:xfrm>
            <a:off x="18162578" y="3370148"/>
            <a:ext cx="693501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8" name="Multiplication Sign"/>
          <p:cNvSpPr/>
          <p:nvPr/>
        </p:nvSpPr>
        <p:spPr>
          <a:xfrm>
            <a:off x="19071927" y="3370148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69" name="Multiplication Sign"/>
          <p:cNvSpPr/>
          <p:nvPr/>
        </p:nvSpPr>
        <p:spPr>
          <a:xfrm>
            <a:off x="19981274" y="3370148"/>
            <a:ext cx="693502" cy="693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0" name="Line"/>
          <p:cNvSpPr/>
          <p:nvPr/>
        </p:nvSpPr>
        <p:spPr>
          <a:xfrm flipV="1">
            <a:off x="4147102" y="4457366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1" name="Line"/>
          <p:cNvSpPr/>
          <p:nvPr/>
        </p:nvSpPr>
        <p:spPr>
          <a:xfrm flipV="1">
            <a:off x="9079052" y="4457366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2" name="Line"/>
          <p:cNvSpPr/>
          <p:nvPr/>
        </p:nvSpPr>
        <p:spPr>
          <a:xfrm flipV="1">
            <a:off x="13704379" y="4457366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3" name="Line"/>
          <p:cNvSpPr/>
          <p:nvPr/>
        </p:nvSpPr>
        <p:spPr>
          <a:xfrm flipV="1">
            <a:off x="16331384" y="4457366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4" name="Line"/>
          <p:cNvSpPr/>
          <p:nvPr/>
        </p:nvSpPr>
        <p:spPr>
          <a:xfrm flipV="1">
            <a:off x="17498942" y="4629272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5" name="Line"/>
          <p:cNvSpPr/>
          <p:nvPr/>
        </p:nvSpPr>
        <p:spPr>
          <a:xfrm flipV="1">
            <a:off x="18509329" y="4629272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6" name="Line"/>
          <p:cNvSpPr/>
          <p:nvPr/>
        </p:nvSpPr>
        <p:spPr>
          <a:xfrm flipV="1">
            <a:off x="19418676" y="4457366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77" name="Line"/>
          <p:cNvSpPr/>
          <p:nvPr/>
        </p:nvSpPr>
        <p:spPr>
          <a:xfrm flipV="1">
            <a:off x="20328025" y="4629272"/>
            <a:ext cx="1" cy="7934286"/>
          </a:xfrm>
          <a:prstGeom prst="lin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set Aft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After</a:t>
            </a:r>
          </a:p>
        </p:txBody>
      </p:sp>
      <p:pic>
        <p:nvPicPr>
          <p:cNvPr id="180" name="after.png" descr="af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422" y="6283381"/>
            <a:ext cx="22553156" cy="411303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22589511" y="3973560"/>
            <a:ext cx="1" cy="2120862"/>
          </a:xfrm>
          <a:prstGeom prst="line">
            <a:avLst/>
          </a:pr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82" name="Line"/>
          <p:cNvSpPr/>
          <p:nvPr/>
        </p:nvSpPr>
        <p:spPr>
          <a:xfrm>
            <a:off x="20695737" y="3973560"/>
            <a:ext cx="1" cy="2120862"/>
          </a:xfrm>
          <a:prstGeom prst="line">
            <a:avLst/>
          </a:pr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83" name="Line"/>
          <p:cNvSpPr/>
          <p:nvPr/>
        </p:nvSpPr>
        <p:spPr>
          <a:xfrm>
            <a:off x="16497018" y="3973560"/>
            <a:ext cx="1" cy="2120862"/>
          </a:xfrm>
          <a:prstGeom prst="line">
            <a:avLst/>
          </a:pr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</a:p>
        </p:txBody>
      </p:sp>
      <p:sp>
        <p:nvSpPr>
          <p:cNvPr id="184" name="New"/>
          <p:cNvSpPr txBox="1"/>
          <p:nvPr/>
        </p:nvSpPr>
        <p:spPr>
          <a:xfrm>
            <a:off x="22158219" y="2931297"/>
            <a:ext cx="862585" cy="54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000"/>
              </a:spcBef>
              <a:defRPr sz="3000"/>
            </a:lvl1pPr>
          </a:lstStyle>
          <a:p>
            <a:pPr/>
            <a:r>
              <a:t>New</a:t>
            </a:r>
          </a:p>
        </p:txBody>
      </p:sp>
      <p:sp>
        <p:nvSpPr>
          <p:cNvPr id="185" name="Dropped…"/>
          <p:cNvSpPr txBox="1"/>
          <p:nvPr/>
        </p:nvSpPr>
        <p:spPr>
          <a:xfrm>
            <a:off x="19918687" y="2687234"/>
            <a:ext cx="1554100" cy="1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Dropped</a:t>
            </a:r>
          </a:p>
          <a:p>
            <a:pPr algn="ctr">
              <a:spcBef>
                <a:spcPts val="2000"/>
              </a:spcBef>
              <a:defRPr sz="3000"/>
            </a:pPr>
            <a:r>
              <a:t>Nulls</a:t>
            </a:r>
          </a:p>
        </p:txBody>
      </p:sp>
      <p:sp>
        <p:nvSpPr>
          <p:cNvPr id="186" name="Replaced…"/>
          <p:cNvSpPr txBox="1"/>
          <p:nvPr/>
        </p:nvSpPr>
        <p:spPr>
          <a:xfrm>
            <a:off x="15274390" y="2687234"/>
            <a:ext cx="2445259" cy="103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000"/>
            </a:pPr>
            <a:r>
              <a:t>Replaced</a:t>
            </a:r>
          </a:p>
          <a:p>
            <a:pPr algn="ctr">
              <a:spcBef>
                <a:spcPts val="2000"/>
              </a:spcBef>
              <a:defRPr sz="3000"/>
            </a:pPr>
            <a:r>
              <a:t>Nulls w/ Mean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5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50000"/>
          </a:lnSpc>
          <a:spcBef>
            <a:spcPts val="51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